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318" r:id="rId4"/>
    <p:sldId id="259" r:id="rId5"/>
    <p:sldId id="260" r:id="rId6"/>
    <p:sldId id="261" r:id="rId7"/>
    <p:sldId id="262" r:id="rId8"/>
    <p:sldId id="263" r:id="rId9"/>
    <p:sldId id="264" r:id="rId10"/>
    <p:sldId id="319" r:id="rId11"/>
    <p:sldId id="320" r:id="rId12"/>
    <p:sldId id="265" r:id="rId13"/>
    <p:sldId id="266" r:id="rId14"/>
    <p:sldId id="317" r:id="rId15"/>
    <p:sldId id="267" r:id="rId16"/>
    <p:sldId id="268" r:id="rId17"/>
    <p:sldId id="269" r:id="rId18"/>
    <p:sldId id="270" r:id="rId19"/>
    <p:sldId id="271" r:id="rId20"/>
    <p:sldId id="31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3" d="100"/>
          <a:sy n="83" d="100"/>
        </p:scale>
        <p:origin x="-594" y="-78"/>
      </p:cViewPr>
      <p:guideLst>
        <p:guide orient="horz" pos="2160"/>
        <p:guide pos="2880"/>
      </p:guideLst>
    </p:cSldViewPr>
  </p:slideViewPr>
  <p:notesTextViewPr>
    <p:cViewPr>
      <p:scale>
        <a:sx n="1" d="1"/>
        <a:sy n="1" d="1"/>
      </p:scale>
      <p:origin x="0" y="0"/>
    </p:cViewPr>
  </p:notesTextViewPr>
  <p:sorterViewPr>
    <p:cViewPr>
      <p:scale>
        <a:sx n="150" d="100"/>
        <a:sy n="150" d="100"/>
      </p:scale>
      <p:origin x="0" y="89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074B1-731F-4044-A027-42AA141A3929}" type="datetimeFigureOut">
              <a:rPr lang="en-GB" smtClean="0"/>
              <a:t>15/11/2013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76D12E-4F34-4DFC-8F63-F4D27A4D0DF8}" type="slidenum">
              <a:rPr lang="en-GB" smtClean="0"/>
              <a:t>‹#›</a:t>
            </a:fld>
            <a:endParaRPr lang="en-GB"/>
          </a:p>
        </p:txBody>
      </p:sp>
    </p:spTree>
    <p:extLst>
      <p:ext uri="{BB962C8B-B14F-4D97-AF65-F5344CB8AC3E}">
        <p14:creationId xmlns:p14="http://schemas.microsoft.com/office/powerpoint/2010/main" val="120327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76D12E-4F34-4DFC-8F63-F4D27A4D0DF8}" type="slidenum">
              <a:rPr lang="en-GB" smtClean="0"/>
              <a:t>13</a:t>
            </a:fld>
            <a:endParaRPr lang="en-GB"/>
          </a:p>
        </p:txBody>
      </p:sp>
    </p:spTree>
    <p:extLst>
      <p:ext uri="{BB962C8B-B14F-4D97-AF65-F5344CB8AC3E}">
        <p14:creationId xmlns:p14="http://schemas.microsoft.com/office/powerpoint/2010/main" val="3683501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FE51B4-5147-42BE-AF92-C1CCCD8A41B8}"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3546776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FE51B4-5147-42BE-AF92-C1CCCD8A41B8}"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334683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FE51B4-5147-42BE-AF92-C1CCCD8A41B8}"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3823952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457200" y="1600200"/>
            <a:ext cx="4038600" cy="4525963"/>
          </a:xfrm>
        </p:spPr>
        <p:txBody>
          <a:bodyPr/>
          <a:lstStyle/>
          <a:p>
            <a:pPr lvl="0"/>
            <a:endParaRPr lang="en-GB"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6193189-4480-4D56-9C68-59FC1865186C}" type="slidenum">
              <a:rPr lang="en-US" altLang="en-US"/>
              <a:pPr>
                <a:defRPr/>
              </a:pPr>
              <a:t>‹#›</a:t>
            </a:fld>
            <a:endParaRPr lang="en-US" altLang="en-US"/>
          </a:p>
        </p:txBody>
      </p:sp>
    </p:spTree>
    <p:extLst>
      <p:ext uri="{BB962C8B-B14F-4D97-AF65-F5344CB8AC3E}">
        <p14:creationId xmlns:p14="http://schemas.microsoft.com/office/powerpoint/2010/main" val="350691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FE51B4-5147-42BE-AF92-C1CCCD8A41B8}"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426761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FE51B4-5147-42BE-AF92-C1CCCD8A41B8}"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144421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FE51B4-5147-42BE-AF92-C1CCCD8A41B8}" type="datetimeFigureOut">
              <a:rPr lang="en-GB" smtClean="0"/>
              <a:t>15/11/2013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200301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FE51B4-5147-42BE-AF92-C1CCCD8A41B8}" type="datetimeFigureOut">
              <a:rPr lang="en-GB" smtClean="0"/>
              <a:t>15/11/2013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420228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FE51B4-5147-42BE-AF92-C1CCCD8A41B8}" type="datetimeFigureOut">
              <a:rPr lang="en-GB" smtClean="0"/>
              <a:t>15/11/2013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329739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E51B4-5147-42BE-AF92-C1CCCD8A41B8}" type="datetimeFigureOut">
              <a:rPr lang="en-GB" smtClean="0"/>
              <a:t>15/11/2013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53596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E51B4-5147-42BE-AF92-C1CCCD8A41B8}" type="datetimeFigureOut">
              <a:rPr lang="en-GB" smtClean="0"/>
              <a:t>15/11/2013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108218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E51B4-5147-42BE-AF92-C1CCCD8A41B8}" type="datetimeFigureOut">
              <a:rPr lang="en-GB" smtClean="0"/>
              <a:t>15/11/2013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EC105-A5D5-4BD8-BBED-11F0119252BD}" type="slidenum">
              <a:rPr lang="en-GB" smtClean="0"/>
              <a:t>‹#›</a:t>
            </a:fld>
            <a:endParaRPr lang="en-GB"/>
          </a:p>
        </p:txBody>
      </p:sp>
    </p:spTree>
    <p:extLst>
      <p:ext uri="{BB962C8B-B14F-4D97-AF65-F5344CB8AC3E}">
        <p14:creationId xmlns:p14="http://schemas.microsoft.com/office/powerpoint/2010/main" val="257245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E51B4-5147-42BE-AF92-C1CCCD8A41B8}" type="datetimeFigureOut">
              <a:rPr lang="en-GB" smtClean="0"/>
              <a:t>15/11/2013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EC105-A5D5-4BD8-BBED-11F0119252BD}" type="slidenum">
              <a:rPr lang="en-GB" smtClean="0"/>
              <a:t>‹#›</a:t>
            </a:fld>
            <a:endParaRPr lang="en-GB"/>
          </a:p>
        </p:txBody>
      </p:sp>
    </p:spTree>
    <p:extLst>
      <p:ext uri="{BB962C8B-B14F-4D97-AF65-F5344CB8AC3E}">
        <p14:creationId xmlns:p14="http://schemas.microsoft.com/office/powerpoint/2010/main" val="3223957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dirty="0" smtClean="0"/>
              <a:t>Conflicts for COLPs and COFAs </a:t>
            </a:r>
            <a:endParaRPr lang="en-GB" dirty="0"/>
          </a:p>
        </p:txBody>
      </p:sp>
      <p:sp>
        <p:nvSpPr>
          <p:cNvPr id="3" name="Subtitle 2"/>
          <p:cNvSpPr>
            <a:spLocks noGrp="1"/>
          </p:cNvSpPr>
          <p:nvPr>
            <p:ph type="subTitle" idx="1"/>
          </p:nvPr>
        </p:nvSpPr>
        <p:spPr>
          <a:xfrm>
            <a:off x="827584" y="4437112"/>
            <a:ext cx="6944816" cy="1872208"/>
          </a:xfrm>
        </p:spPr>
        <p:txBody>
          <a:bodyPr>
            <a:normAutofit/>
          </a:bodyPr>
          <a:lstStyle/>
          <a:p>
            <a:pPr algn="l"/>
            <a:r>
              <a:rPr lang="en-GB" sz="2400" dirty="0" smtClean="0"/>
              <a:t>Peter Scott Consulting</a:t>
            </a:r>
          </a:p>
          <a:p>
            <a:pPr algn="l"/>
            <a:r>
              <a:rPr lang="en-GB" sz="2400" dirty="0" smtClean="0"/>
              <a:t>www.peterscottconsult.co.uk</a:t>
            </a:r>
            <a:endParaRPr lang="en-GB" sz="2400" dirty="0"/>
          </a:p>
        </p:txBody>
      </p:sp>
    </p:spTree>
    <p:extLst>
      <p:ext uri="{BB962C8B-B14F-4D97-AF65-F5344CB8AC3E}">
        <p14:creationId xmlns:p14="http://schemas.microsoft.com/office/powerpoint/2010/main" val="322296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5"/>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GB" altLang="en-US" sz="1400" smtClean="0"/>
              <a:t>PETER SCOTT CONSULTING</a:t>
            </a:r>
          </a:p>
        </p:txBody>
      </p:sp>
      <p:sp>
        <p:nvSpPr>
          <p:cNvPr id="7171" name="Rectangle 2"/>
          <p:cNvSpPr>
            <a:spLocks noGrp="1" noChangeArrowheads="1"/>
          </p:cNvSpPr>
          <p:nvPr>
            <p:ph type="title"/>
          </p:nvPr>
        </p:nvSpPr>
        <p:spPr>
          <a:xfrm>
            <a:off x="457200" y="274638"/>
            <a:ext cx="8229600" cy="2001837"/>
          </a:xfrm>
        </p:spPr>
        <p:txBody>
          <a:bodyPr/>
          <a:lstStyle/>
          <a:p>
            <a:pPr algn="l"/>
            <a:r>
              <a:rPr lang="en-GB" altLang="en-US" sz="5500" dirty="0" smtClean="0"/>
              <a:t>“That’s a great idea </a:t>
            </a:r>
            <a:br>
              <a:rPr lang="en-GB" altLang="en-US" sz="5500" dirty="0" smtClean="0"/>
            </a:br>
            <a:r>
              <a:rPr lang="en-GB" altLang="en-US" sz="5500" dirty="0" smtClean="0"/>
              <a:t>…for the rest of you!” </a:t>
            </a:r>
          </a:p>
        </p:txBody>
      </p:sp>
      <p:pic>
        <p:nvPicPr>
          <p:cNvPr id="335875"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16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335875"/>
                                        </p:tgtEl>
                                        <p:attrNameLst>
                                          <p:attrName>style.visibility</p:attrName>
                                        </p:attrNameLst>
                                      </p:cBhvr>
                                      <p:to>
                                        <p:strVal val="visible"/>
                                      </p:to>
                                    </p:set>
                                    <p:animEffect transition="in" filter="dissolve">
                                      <p:cBhvr>
                                        <p:cTn id="7" dur="500"/>
                                        <p:tgtEl>
                                          <p:spTgt spid="335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64639"/>
            <a:ext cx="7704856" cy="1728192"/>
          </a:xfrm>
        </p:spPr>
        <p:txBody>
          <a:bodyPr>
            <a:noAutofit/>
          </a:bodyPr>
          <a:lstStyle/>
          <a:p>
            <a:pPr algn="l"/>
            <a:r>
              <a:rPr lang="en-GB" sz="2400" b="1" dirty="0" smtClean="0"/>
              <a:t>Failures to follow procedures frequently identified by file reviews </a:t>
            </a:r>
            <a:r>
              <a:rPr lang="en-GB" sz="2800" b="1" dirty="0" smtClean="0"/>
              <a:t> </a:t>
            </a:r>
            <a:endParaRPr lang="en-GB" sz="2400" b="1" dirty="0">
              <a:latin typeface="Arial" pitchFamily="34" charset="0"/>
              <a:cs typeface="Arial" pitchFamily="34" charset="0"/>
            </a:endParaRPr>
          </a:p>
        </p:txBody>
      </p:sp>
      <p:sp>
        <p:nvSpPr>
          <p:cNvPr id="3" name="Subtitle 2"/>
          <p:cNvSpPr>
            <a:spLocks noGrp="1"/>
          </p:cNvSpPr>
          <p:nvPr>
            <p:ph type="subTitle" idx="1"/>
          </p:nvPr>
        </p:nvSpPr>
        <p:spPr>
          <a:xfrm>
            <a:off x="971600" y="1534056"/>
            <a:ext cx="6624736" cy="4487232"/>
          </a:xfrm>
        </p:spPr>
        <p:txBody>
          <a:bodyPr>
            <a:normAutofit/>
          </a:bodyPr>
          <a:lstStyle/>
          <a:p>
            <a:pPr algn="l">
              <a:buFont typeface="Arial" pitchFamily="34" charset="0"/>
              <a:buChar char="•"/>
            </a:pPr>
            <a:endParaRPr lang="en-GB" sz="1600" dirty="0" smtClean="0"/>
          </a:p>
          <a:p>
            <a:pPr marL="457200" indent="-457200" algn="l">
              <a:buFont typeface="Arial" pitchFamily="34" charset="0"/>
              <a:buChar char="•"/>
            </a:pPr>
            <a:r>
              <a:rPr lang="en-GB" sz="2400" dirty="0" smtClean="0">
                <a:solidFill>
                  <a:schemeClr val="tx1"/>
                </a:solidFill>
              </a:rPr>
              <a:t>File opening procedures </a:t>
            </a:r>
          </a:p>
          <a:p>
            <a:pPr marL="457200" indent="-457200" algn="l">
              <a:buFont typeface="Arial" pitchFamily="34" charset="0"/>
              <a:buChar char="•"/>
            </a:pPr>
            <a:r>
              <a:rPr lang="en-GB" sz="2400" dirty="0" smtClean="0">
                <a:solidFill>
                  <a:schemeClr val="tx1"/>
                </a:solidFill>
              </a:rPr>
              <a:t>Engagement letters </a:t>
            </a:r>
          </a:p>
          <a:p>
            <a:pPr marL="457200" indent="-457200" algn="l">
              <a:buFont typeface="Arial" pitchFamily="34" charset="0"/>
              <a:buChar char="•"/>
            </a:pPr>
            <a:r>
              <a:rPr lang="en-GB" sz="2400" dirty="0" smtClean="0">
                <a:solidFill>
                  <a:schemeClr val="tx1"/>
                </a:solidFill>
              </a:rPr>
              <a:t>Failure to </a:t>
            </a:r>
            <a:r>
              <a:rPr lang="en-GB" sz="2400" dirty="0" smtClean="0">
                <a:solidFill>
                  <a:schemeClr val="tx1"/>
                </a:solidFill>
              </a:rPr>
              <a:t>carry out / evidence </a:t>
            </a:r>
            <a:r>
              <a:rPr lang="en-GB" sz="2400" dirty="0" smtClean="0">
                <a:solidFill>
                  <a:schemeClr val="tx1"/>
                </a:solidFill>
              </a:rPr>
              <a:t>AML procedures</a:t>
            </a:r>
          </a:p>
          <a:p>
            <a:pPr marL="457200" indent="-457200" algn="l">
              <a:buFont typeface="Arial" pitchFamily="34" charset="0"/>
              <a:buChar char="•"/>
            </a:pPr>
            <a:r>
              <a:rPr lang="en-GB" sz="2400" dirty="0" smtClean="0">
                <a:solidFill>
                  <a:schemeClr val="tx1"/>
                </a:solidFill>
              </a:rPr>
              <a:t>Failure to </a:t>
            </a:r>
            <a:r>
              <a:rPr lang="en-GB" sz="2400" dirty="0" smtClean="0">
                <a:solidFill>
                  <a:schemeClr val="tx1"/>
                </a:solidFill>
              </a:rPr>
              <a:t>carry out / evidence </a:t>
            </a:r>
            <a:r>
              <a:rPr lang="en-GB" sz="2400" dirty="0" smtClean="0">
                <a:solidFill>
                  <a:schemeClr val="tx1"/>
                </a:solidFill>
              </a:rPr>
              <a:t>conflict searches</a:t>
            </a:r>
          </a:p>
          <a:p>
            <a:pPr marL="457200" indent="-457200" algn="l">
              <a:buFont typeface="Arial" pitchFamily="34" charset="0"/>
              <a:buChar char="•"/>
            </a:pPr>
            <a:r>
              <a:rPr lang="en-GB" sz="2400" dirty="0" smtClean="0">
                <a:solidFill>
                  <a:schemeClr val="tx1"/>
                </a:solidFill>
              </a:rPr>
              <a:t>Lack of costs </a:t>
            </a:r>
            <a:r>
              <a:rPr lang="en-GB" sz="2400" dirty="0" smtClean="0">
                <a:solidFill>
                  <a:schemeClr val="tx1"/>
                </a:solidFill>
              </a:rPr>
              <a:t>information / scoping of work</a:t>
            </a:r>
          </a:p>
          <a:p>
            <a:pPr marL="457200" indent="-457200" algn="l">
              <a:buFont typeface="Arial" pitchFamily="34" charset="0"/>
              <a:buChar char="•"/>
            </a:pPr>
            <a:r>
              <a:rPr lang="en-GB" sz="2400" dirty="0" smtClean="0">
                <a:solidFill>
                  <a:schemeClr val="tx1"/>
                </a:solidFill>
              </a:rPr>
              <a:t>Lack of supervision records</a:t>
            </a:r>
          </a:p>
          <a:p>
            <a:pPr marL="457200" indent="-457200" algn="l">
              <a:buFont typeface="Arial" pitchFamily="34" charset="0"/>
              <a:buChar char="•"/>
            </a:pPr>
            <a:r>
              <a:rPr lang="en-GB" sz="2400" dirty="0">
                <a:solidFill>
                  <a:schemeClr val="tx1"/>
                </a:solidFill>
              </a:rPr>
              <a:t>Accounts Rules breaches</a:t>
            </a:r>
          </a:p>
          <a:p>
            <a:pPr marL="457200" indent="-457200" algn="l">
              <a:buFont typeface="Arial" pitchFamily="34" charset="0"/>
              <a:buChar char="•"/>
            </a:pPr>
            <a:endParaRPr lang="en-GB" sz="2400" dirty="0" smtClean="0">
              <a:solidFill>
                <a:schemeClr val="tx1"/>
              </a:solidFill>
            </a:endParaRPr>
          </a:p>
          <a:p>
            <a:pPr>
              <a:buFont typeface="Arial" pitchFamily="34" charset="0"/>
              <a:buChar char="•"/>
            </a:pPr>
            <a:endParaRPr lang="en-GB" dirty="0"/>
          </a:p>
          <a:p>
            <a:pPr>
              <a:buFont typeface="Arial" pitchFamily="34" charset="0"/>
              <a:buChar char="•"/>
            </a:pPr>
            <a:endParaRPr lang="en-GB" dirty="0" smtClean="0"/>
          </a:p>
          <a:p>
            <a:pPr>
              <a:buFont typeface="Arial" pitchFamily="34" charset="0"/>
              <a:buChar char="•"/>
            </a:pPr>
            <a:endParaRPr lang="en-GB" dirty="0"/>
          </a:p>
        </p:txBody>
      </p:sp>
    </p:spTree>
    <p:extLst>
      <p:ext uri="{BB962C8B-B14F-4D97-AF65-F5344CB8AC3E}">
        <p14:creationId xmlns:p14="http://schemas.microsoft.com/office/powerpoint/2010/main" val="1957573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Areas of potential conflict? </a:t>
            </a:r>
            <a:endParaRPr lang="en-GB" sz="2800" dirty="0"/>
          </a:p>
        </p:txBody>
      </p:sp>
      <p:sp>
        <p:nvSpPr>
          <p:cNvPr id="5" name="Content Placeholder 4"/>
          <p:cNvSpPr>
            <a:spLocks noGrp="1"/>
          </p:cNvSpPr>
          <p:nvPr>
            <p:ph idx="1"/>
          </p:nvPr>
        </p:nvSpPr>
        <p:spPr/>
        <p:txBody>
          <a:bodyPr>
            <a:normAutofit/>
          </a:bodyPr>
          <a:lstStyle/>
          <a:p>
            <a:pPr marL="0" indent="0">
              <a:buNone/>
            </a:pPr>
            <a:r>
              <a:rPr lang="en-GB" sz="2400" dirty="0" smtClean="0"/>
              <a:t>Between COLP / COFA roles and Management</a:t>
            </a:r>
          </a:p>
          <a:p>
            <a:pPr marL="0" indent="0">
              <a:buNone/>
            </a:pPr>
            <a:endParaRPr lang="en-GB" sz="2400" dirty="0"/>
          </a:p>
          <a:p>
            <a:r>
              <a:rPr lang="en-GB" sz="2400" dirty="0" smtClean="0"/>
              <a:t>Management should drive </a:t>
            </a:r>
            <a:r>
              <a:rPr lang="en-GB" sz="2400" dirty="0" smtClean="0"/>
              <a:t>and live compliance</a:t>
            </a:r>
            <a:r>
              <a:rPr lang="en-GB" sz="2400" dirty="0" smtClean="0"/>
              <a:t>, but ….  </a:t>
            </a:r>
          </a:p>
          <a:p>
            <a:endParaRPr lang="en-GB" sz="2400" dirty="0"/>
          </a:p>
          <a:p>
            <a:r>
              <a:rPr lang="en-GB" sz="2400" dirty="0" smtClean="0"/>
              <a:t>Failure to provide adequate resource</a:t>
            </a:r>
          </a:p>
          <a:p>
            <a:pPr>
              <a:buNone/>
            </a:pPr>
            <a:r>
              <a:rPr lang="en-GB" sz="2400" dirty="0"/>
              <a:t> </a:t>
            </a:r>
            <a:r>
              <a:rPr lang="en-GB" sz="2400" dirty="0" smtClean="0"/>
              <a:t>   </a:t>
            </a:r>
          </a:p>
          <a:p>
            <a:r>
              <a:rPr lang="en-GB" sz="2400" dirty="0" smtClean="0"/>
              <a:t>Management’s objectives Vs OFR</a:t>
            </a:r>
          </a:p>
          <a:p>
            <a:pPr marL="0" indent="0">
              <a:buNone/>
            </a:pPr>
            <a:r>
              <a:rPr lang="en-GB" sz="2400" dirty="0"/>
              <a:t> </a:t>
            </a:r>
            <a:r>
              <a:rPr lang="en-GB" sz="2400" dirty="0" smtClean="0"/>
              <a:t>    - Examples?  </a:t>
            </a:r>
          </a:p>
          <a:p>
            <a:pPr marL="0" indent="0">
              <a:buNone/>
            </a:pPr>
            <a:endParaRPr lang="en-GB" sz="2400" dirty="0"/>
          </a:p>
          <a:p>
            <a:r>
              <a:rPr lang="en-GB" sz="2400" dirty="0" smtClean="0"/>
              <a:t>Reporting of breaches</a:t>
            </a:r>
            <a:endParaRPr lang="en-GB" sz="2400" dirty="0"/>
          </a:p>
        </p:txBody>
      </p:sp>
    </p:spTree>
    <p:extLst>
      <p:ext uri="{BB962C8B-B14F-4D97-AF65-F5344CB8AC3E}">
        <p14:creationId xmlns:p14="http://schemas.microsoft.com/office/powerpoint/2010/main" val="3862778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Obligations to report breaches – in the case of a </a:t>
            </a:r>
            <a:r>
              <a:rPr lang="en-GB" sz="2800" b="1" i="1" dirty="0" smtClean="0"/>
              <a:t>recognised body </a:t>
            </a:r>
            <a:endParaRPr lang="en-GB" sz="2800" b="1" i="1" dirty="0"/>
          </a:p>
        </p:txBody>
      </p:sp>
      <p:sp>
        <p:nvSpPr>
          <p:cNvPr id="5" name="Content Placeholder 4"/>
          <p:cNvSpPr>
            <a:spLocks noGrp="1"/>
          </p:cNvSpPr>
          <p:nvPr>
            <p:ph idx="1"/>
          </p:nvPr>
        </p:nvSpPr>
        <p:spPr/>
        <p:txBody>
          <a:bodyPr>
            <a:normAutofit/>
          </a:bodyPr>
          <a:lstStyle/>
          <a:p>
            <a:pPr marL="0" indent="0">
              <a:buNone/>
            </a:pPr>
            <a:endParaRPr lang="en-GB" dirty="0" smtClean="0"/>
          </a:p>
          <a:p>
            <a:pPr marL="0" indent="0">
              <a:buNone/>
            </a:pPr>
            <a:r>
              <a:rPr lang="en-GB" sz="2200" dirty="0" smtClean="0"/>
              <a:t>As </a:t>
            </a:r>
            <a:r>
              <a:rPr lang="en-GB" sz="2200" dirty="0"/>
              <a:t>soon as reasonably practicable, report to the </a:t>
            </a:r>
            <a:r>
              <a:rPr lang="en-GB" sz="2200" i="1" dirty="0"/>
              <a:t>SRA</a:t>
            </a:r>
            <a:r>
              <a:rPr lang="en-GB" sz="2200" dirty="0"/>
              <a:t> </a:t>
            </a:r>
            <a:r>
              <a:rPr lang="en-GB" sz="2200" dirty="0" smtClean="0"/>
              <a:t>any material  </a:t>
            </a:r>
            <a:r>
              <a:rPr lang="en-GB" sz="2200" dirty="0"/>
              <a:t>failure so to </a:t>
            </a:r>
            <a:r>
              <a:rPr lang="en-GB" sz="2200" dirty="0" smtClean="0"/>
              <a:t>comply</a:t>
            </a:r>
            <a:r>
              <a:rPr lang="en-GB" sz="2200" dirty="0"/>
              <a:t> </a:t>
            </a:r>
            <a:r>
              <a:rPr lang="en-GB" sz="2200" dirty="0" smtClean="0"/>
              <a:t>(a </a:t>
            </a:r>
            <a:r>
              <a:rPr lang="en-GB" sz="2200" dirty="0"/>
              <a:t>failure may be material either taken on its own or as part of a pattern of failures so to </a:t>
            </a:r>
            <a:r>
              <a:rPr lang="en-GB" sz="2200" dirty="0" smtClean="0"/>
              <a:t>comply).</a:t>
            </a:r>
            <a:endParaRPr lang="en-GB" sz="2200" dirty="0"/>
          </a:p>
          <a:p>
            <a:pPr>
              <a:buNone/>
            </a:pPr>
            <a:endParaRPr lang="en-GB" sz="2200" dirty="0" smtClean="0"/>
          </a:p>
          <a:p>
            <a:pPr>
              <a:buNone/>
            </a:pPr>
            <a:r>
              <a:rPr lang="en-GB" sz="2200" dirty="0" smtClean="0"/>
              <a:t>Will </a:t>
            </a:r>
            <a:r>
              <a:rPr lang="en-GB" sz="2200" dirty="0"/>
              <a:t>COLPs / COFAs feel able to report a </a:t>
            </a:r>
            <a:r>
              <a:rPr lang="en-GB" sz="2200" dirty="0" smtClean="0"/>
              <a:t>material failure </a:t>
            </a:r>
            <a:r>
              <a:rPr lang="en-GB" sz="2200" dirty="0"/>
              <a:t>to comply in </a:t>
            </a:r>
            <a:endParaRPr lang="en-GB" sz="2200" dirty="0" smtClean="0"/>
          </a:p>
          <a:p>
            <a:pPr>
              <a:buNone/>
            </a:pPr>
            <a:r>
              <a:rPr lang="en-GB" sz="2200" dirty="0" smtClean="0"/>
              <a:t>the </a:t>
            </a:r>
            <a:r>
              <a:rPr lang="en-GB" sz="2200" dirty="0"/>
              <a:t>face of </a:t>
            </a:r>
            <a:r>
              <a:rPr lang="en-GB" sz="2200" dirty="0" smtClean="0"/>
              <a:t>opposition </a:t>
            </a:r>
            <a:r>
              <a:rPr lang="en-GB" sz="2200" dirty="0"/>
              <a:t>from Management</a:t>
            </a:r>
            <a:r>
              <a:rPr lang="en-GB" sz="2200" dirty="0" smtClean="0"/>
              <a:t>?</a:t>
            </a:r>
          </a:p>
          <a:p>
            <a:pPr>
              <a:buNone/>
            </a:pPr>
            <a:endParaRPr lang="en-GB" sz="2200" dirty="0"/>
          </a:p>
          <a:p>
            <a:pPr>
              <a:buNone/>
            </a:pPr>
            <a:r>
              <a:rPr lang="en-GB" sz="2200" dirty="0" smtClean="0"/>
              <a:t>Material?</a:t>
            </a:r>
            <a:endParaRPr lang="en-GB" sz="2200" dirty="0"/>
          </a:p>
          <a:p>
            <a:endParaRPr lang="en-GB" dirty="0"/>
          </a:p>
          <a:p>
            <a:endParaRPr lang="en-GB" dirty="0" smtClean="0"/>
          </a:p>
        </p:txBody>
      </p:sp>
    </p:spTree>
    <p:extLst>
      <p:ext uri="{BB962C8B-B14F-4D97-AF65-F5344CB8AC3E}">
        <p14:creationId xmlns:p14="http://schemas.microsoft.com/office/powerpoint/2010/main" val="427884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Obligations to report breaches – in the case of a </a:t>
            </a:r>
            <a:r>
              <a:rPr lang="en-GB" sz="2800" b="1" i="1" dirty="0" smtClean="0"/>
              <a:t>licensed body </a:t>
            </a:r>
            <a:r>
              <a:rPr lang="en-GB" sz="2800" i="1" dirty="0" smtClean="0"/>
              <a:t>(e.g. an ABS)</a:t>
            </a:r>
            <a:endParaRPr lang="en-GB" sz="2800" i="1" dirty="0"/>
          </a:p>
        </p:txBody>
      </p:sp>
      <p:sp>
        <p:nvSpPr>
          <p:cNvPr id="5" name="Content Placeholder 4"/>
          <p:cNvSpPr>
            <a:spLocks noGrp="1"/>
          </p:cNvSpPr>
          <p:nvPr>
            <p:ph idx="1"/>
          </p:nvPr>
        </p:nvSpPr>
        <p:spPr/>
        <p:txBody>
          <a:bodyPr>
            <a:normAutofit/>
          </a:bodyPr>
          <a:lstStyle/>
          <a:p>
            <a:pPr marL="0" indent="0">
              <a:buNone/>
            </a:pPr>
            <a:endParaRPr lang="en-GB" dirty="0" smtClean="0"/>
          </a:p>
          <a:p>
            <a:pPr marL="0" indent="0">
              <a:buNone/>
            </a:pPr>
            <a:r>
              <a:rPr lang="en-GB" sz="2200" dirty="0" smtClean="0"/>
              <a:t>As </a:t>
            </a:r>
            <a:r>
              <a:rPr lang="en-GB" sz="2200" dirty="0"/>
              <a:t>soon as reasonably practicable, report to the </a:t>
            </a:r>
            <a:r>
              <a:rPr lang="en-GB" sz="2200" i="1" dirty="0"/>
              <a:t>SRA</a:t>
            </a:r>
            <a:r>
              <a:rPr lang="en-GB" sz="2200" dirty="0"/>
              <a:t> any failure so to comply, provided that</a:t>
            </a:r>
            <a:r>
              <a:rPr lang="en-GB" sz="2200" dirty="0" smtClean="0"/>
              <a:t>:</a:t>
            </a:r>
          </a:p>
          <a:p>
            <a:pPr marL="0" indent="0">
              <a:buNone/>
            </a:pPr>
            <a:endParaRPr lang="en-GB" sz="2200" dirty="0"/>
          </a:p>
          <a:p>
            <a:pPr marL="0" indent="0">
              <a:buNone/>
            </a:pPr>
            <a:r>
              <a:rPr lang="en-GB" sz="2200" b="1" dirty="0" smtClean="0"/>
              <a:t>(A)</a:t>
            </a:r>
            <a:r>
              <a:rPr lang="en-GB" sz="2200" dirty="0"/>
              <a:t> </a:t>
            </a:r>
            <a:r>
              <a:rPr lang="en-GB" sz="2200" dirty="0" smtClean="0"/>
              <a:t>in </a:t>
            </a:r>
            <a:r>
              <a:rPr lang="en-GB" sz="2200" dirty="0"/>
              <a:t>the case of non-material failures, these shall be taken to have been reported as soon as reasonably practicable if they are reported to the </a:t>
            </a:r>
            <a:r>
              <a:rPr lang="en-GB" sz="2200" i="1" dirty="0"/>
              <a:t>SRA</a:t>
            </a:r>
            <a:r>
              <a:rPr lang="en-GB" sz="2200" dirty="0"/>
              <a:t> together with such other information as the </a:t>
            </a:r>
            <a:r>
              <a:rPr lang="en-GB" sz="2200" i="1" dirty="0"/>
              <a:t>SRA</a:t>
            </a:r>
            <a:r>
              <a:rPr lang="en-GB" sz="2200" dirty="0"/>
              <a:t> may require in accordance with Rule 8.7(a); and</a:t>
            </a:r>
          </a:p>
          <a:p>
            <a:pPr marL="0" indent="0">
              <a:buNone/>
            </a:pPr>
            <a:endParaRPr lang="en-GB" sz="2200" b="1" dirty="0" smtClean="0"/>
          </a:p>
          <a:p>
            <a:pPr marL="0" indent="0">
              <a:buNone/>
            </a:pPr>
            <a:r>
              <a:rPr lang="en-GB" sz="2200" b="1" dirty="0" smtClean="0"/>
              <a:t>(B)</a:t>
            </a:r>
            <a:r>
              <a:rPr lang="en-GB" sz="2200" dirty="0"/>
              <a:t> </a:t>
            </a:r>
            <a:r>
              <a:rPr lang="en-GB" sz="2200" dirty="0" smtClean="0"/>
              <a:t>a </a:t>
            </a:r>
            <a:r>
              <a:rPr lang="en-GB" sz="2200" dirty="0"/>
              <a:t>failure may be material either taken on its own or as part of a pattern of failures so to comply.</a:t>
            </a:r>
          </a:p>
          <a:p>
            <a:endParaRPr lang="en-GB" dirty="0"/>
          </a:p>
          <a:p>
            <a:endParaRPr lang="en-GB" dirty="0" smtClean="0"/>
          </a:p>
          <a:p>
            <a:endParaRPr lang="en-GB" dirty="0"/>
          </a:p>
        </p:txBody>
      </p:sp>
    </p:spTree>
    <p:extLst>
      <p:ext uri="{BB962C8B-B14F-4D97-AF65-F5344CB8AC3E}">
        <p14:creationId xmlns:p14="http://schemas.microsoft.com/office/powerpoint/2010/main" val="1104002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Obligations to report where....</a:t>
            </a:r>
            <a:endParaRPr lang="en-GB" sz="2800" dirty="0"/>
          </a:p>
        </p:txBody>
      </p:sp>
      <p:sp>
        <p:nvSpPr>
          <p:cNvPr id="5" name="Content Placeholder 4"/>
          <p:cNvSpPr>
            <a:spLocks noGrp="1"/>
          </p:cNvSpPr>
          <p:nvPr>
            <p:ph idx="1"/>
          </p:nvPr>
        </p:nvSpPr>
        <p:spPr/>
        <p:txBody>
          <a:bodyPr>
            <a:normAutofit/>
          </a:bodyPr>
          <a:lstStyle/>
          <a:p>
            <a:r>
              <a:rPr lang="en-GB" sz="2400" dirty="0" smtClean="0"/>
              <a:t>Failure of management to enforce compliance?</a:t>
            </a:r>
          </a:p>
          <a:p>
            <a:pPr marL="0" indent="0">
              <a:buNone/>
            </a:pPr>
            <a:r>
              <a:rPr lang="en-GB" sz="2400" dirty="0"/>
              <a:t> </a:t>
            </a:r>
            <a:r>
              <a:rPr lang="en-GB" sz="2400" dirty="0" smtClean="0"/>
              <a:t>    (Management should lead by example and ‘live’ compliance’)</a:t>
            </a:r>
          </a:p>
          <a:p>
            <a:pPr marL="0" indent="0">
              <a:buNone/>
            </a:pPr>
            <a:endParaRPr lang="en-GB" sz="2400" dirty="0" smtClean="0"/>
          </a:p>
          <a:p>
            <a:r>
              <a:rPr lang="en-GB" sz="2400" dirty="0" smtClean="0"/>
              <a:t>Implementation of a Management decision will result in a breach? </a:t>
            </a:r>
            <a:endParaRPr lang="en-GB" sz="2400" dirty="0"/>
          </a:p>
        </p:txBody>
      </p:sp>
    </p:spTree>
    <p:extLst>
      <p:ext uri="{BB962C8B-B14F-4D97-AF65-F5344CB8AC3E}">
        <p14:creationId xmlns:p14="http://schemas.microsoft.com/office/powerpoint/2010/main" val="387518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Role of COLP / COFA should be pro - active</a:t>
            </a:r>
            <a:endParaRPr lang="en-GB" sz="2800" dirty="0"/>
          </a:p>
        </p:txBody>
      </p:sp>
      <p:sp>
        <p:nvSpPr>
          <p:cNvPr id="5" name="Content Placeholder 4"/>
          <p:cNvSpPr>
            <a:spLocks noGrp="1"/>
          </p:cNvSpPr>
          <p:nvPr>
            <p:ph idx="1"/>
          </p:nvPr>
        </p:nvSpPr>
        <p:spPr/>
        <p:txBody>
          <a:bodyPr>
            <a:normAutofit/>
          </a:bodyPr>
          <a:lstStyle/>
          <a:p>
            <a:pPr marL="0" indent="0">
              <a:buNone/>
            </a:pPr>
            <a:r>
              <a:rPr lang="en-GB" sz="2400" dirty="0" smtClean="0"/>
              <a:t>Must ensure compliance is ‘lived’ on a daily basis</a:t>
            </a:r>
          </a:p>
          <a:p>
            <a:pPr marL="0" indent="0">
              <a:buNone/>
            </a:pPr>
            <a:endParaRPr lang="en-GB" sz="2400" dirty="0" smtClean="0"/>
          </a:p>
          <a:p>
            <a:pPr>
              <a:buNone/>
            </a:pPr>
            <a:r>
              <a:rPr lang="en-GB" sz="2400" dirty="0"/>
              <a:t> </a:t>
            </a:r>
            <a:r>
              <a:rPr lang="en-GB" sz="2400" dirty="0" smtClean="0"/>
              <a:t>   - </a:t>
            </a:r>
            <a:r>
              <a:rPr lang="en-GB" sz="2400" dirty="0" smtClean="0"/>
              <a:t>systemise monitoring</a:t>
            </a:r>
          </a:p>
          <a:p>
            <a:pPr>
              <a:buNone/>
            </a:pPr>
            <a:r>
              <a:rPr lang="en-GB" sz="2400" dirty="0"/>
              <a:t> </a:t>
            </a:r>
            <a:r>
              <a:rPr lang="en-GB" sz="2400" dirty="0" smtClean="0"/>
              <a:t>   - </a:t>
            </a:r>
            <a:r>
              <a:rPr lang="en-GB" sz="2400" dirty="0" smtClean="0"/>
              <a:t>random </a:t>
            </a:r>
            <a:r>
              <a:rPr lang="en-GB" sz="2400" dirty="0" smtClean="0"/>
              <a:t>file reviews</a:t>
            </a:r>
          </a:p>
          <a:p>
            <a:pPr>
              <a:buNone/>
            </a:pPr>
            <a:r>
              <a:rPr lang="en-GB" sz="2400" dirty="0"/>
              <a:t> </a:t>
            </a:r>
            <a:r>
              <a:rPr lang="en-GB" sz="2400" dirty="0" smtClean="0"/>
              <a:t>   - positive confirmation of compliance</a:t>
            </a:r>
          </a:p>
          <a:p>
            <a:pPr>
              <a:buNone/>
            </a:pPr>
            <a:r>
              <a:rPr lang="en-GB" sz="2400" dirty="0"/>
              <a:t> </a:t>
            </a:r>
            <a:r>
              <a:rPr lang="en-GB" sz="2400" dirty="0" smtClean="0"/>
              <a:t>   - supervision</a:t>
            </a:r>
          </a:p>
          <a:p>
            <a:pPr>
              <a:buNone/>
            </a:pPr>
            <a:r>
              <a:rPr lang="en-GB" sz="2400" dirty="0"/>
              <a:t> </a:t>
            </a:r>
            <a:r>
              <a:rPr lang="en-GB" sz="2400" dirty="0" smtClean="0"/>
              <a:t>   - needs to be driven by management</a:t>
            </a:r>
          </a:p>
          <a:p>
            <a:pPr>
              <a:buNone/>
            </a:pPr>
            <a:r>
              <a:rPr lang="en-GB" sz="2400" dirty="0"/>
              <a:t> </a:t>
            </a:r>
            <a:r>
              <a:rPr lang="en-GB" sz="2400" dirty="0" smtClean="0"/>
              <a:t>   - no blame culture / voluntary reporting</a:t>
            </a:r>
          </a:p>
          <a:p>
            <a:pPr>
              <a:buNone/>
            </a:pPr>
            <a:r>
              <a:rPr lang="en-GB" sz="2400" dirty="0"/>
              <a:t> </a:t>
            </a:r>
            <a:r>
              <a:rPr lang="en-GB" sz="2400" dirty="0" smtClean="0"/>
              <a:t>   - whistle-blowing policy   </a:t>
            </a:r>
            <a:endParaRPr lang="en-GB" sz="2400" dirty="0"/>
          </a:p>
        </p:txBody>
      </p:sp>
    </p:spTree>
    <p:extLst>
      <p:ext uri="{BB962C8B-B14F-4D97-AF65-F5344CB8AC3E}">
        <p14:creationId xmlns:p14="http://schemas.microsoft.com/office/powerpoint/2010/main" val="106033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Review governance arrangements</a:t>
            </a:r>
            <a:endParaRPr lang="en-GB" sz="2800" dirty="0"/>
          </a:p>
        </p:txBody>
      </p:sp>
      <p:sp>
        <p:nvSpPr>
          <p:cNvPr id="3" name="Content Placeholder 2"/>
          <p:cNvSpPr>
            <a:spLocks noGrp="1"/>
          </p:cNvSpPr>
          <p:nvPr>
            <p:ph idx="1"/>
          </p:nvPr>
        </p:nvSpPr>
        <p:spPr/>
        <p:txBody>
          <a:bodyPr>
            <a:normAutofit/>
          </a:bodyPr>
          <a:lstStyle/>
          <a:p>
            <a:r>
              <a:rPr lang="en-GB" sz="2400" dirty="0" smtClean="0"/>
              <a:t>Embed roles of COLP and COFA</a:t>
            </a:r>
          </a:p>
          <a:p>
            <a:endParaRPr lang="en-GB" sz="2400" dirty="0" smtClean="0"/>
          </a:p>
          <a:p>
            <a:r>
              <a:rPr lang="en-GB" sz="2400" dirty="0" smtClean="0"/>
              <a:t>Partners / members / owners to undertake to comply with all regulations</a:t>
            </a:r>
          </a:p>
          <a:p>
            <a:endParaRPr lang="en-GB" sz="2400" dirty="0" smtClean="0"/>
          </a:p>
          <a:p>
            <a:r>
              <a:rPr lang="en-GB" sz="2400" dirty="0" smtClean="0"/>
              <a:t>Partners / members / owners to lend themselves to all necessary procedures to ensure compliance</a:t>
            </a:r>
          </a:p>
          <a:p>
            <a:endParaRPr lang="en-GB" sz="2400" dirty="0" smtClean="0"/>
          </a:p>
          <a:p>
            <a:r>
              <a:rPr lang="en-GB" sz="2400" dirty="0" smtClean="0"/>
              <a:t>To fully support COLP and COFA as necessary </a:t>
            </a:r>
            <a:endParaRPr lang="en-GB" sz="2400" dirty="0"/>
          </a:p>
        </p:txBody>
      </p:sp>
    </p:spTree>
    <p:extLst>
      <p:ext uri="{BB962C8B-B14F-4D97-AF65-F5344CB8AC3E}">
        <p14:creationId xmlns:p14="http://schemas.microsoft.com/office/powerpoint/2010/main" val="2950578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Governance continued</a:t>
            </a:r>
            <a:endParaRPr lang="en-GB" sz="2800" dirty="0"/>
          </a:p>
        </p:txBody>
      </p:sp>
      <p:sp>
        <p:nvSpPr>
          <p:cNvPr id="3" name="Content Placeholder 2"/>
          <p:cNvSpPr>
            <a:spLocks noGrp="1"/>
          </p:cNvSpPr>
          <p:nvPr>
            <p:ph idx="1"/>
          </p:nvPr>
        </p:nvSpPr>
        <p:spPr/>
        <p:txBody>
          <a:bodyPr>
            <a:normAutofit/>
          </a:bodyPr>
          <a:lstStyle/>
          <a:p>
            <a:r>
              <a:rPr lang="en-GB" sz="2400" dirty="0" smtClean="0"/>
              <a:t>COLP / COFA to have full access to all information </a:t>
            </a:r>
          </a:p>
          <a:p>
            <a:endParaRPr lang="en-GB" sz="2400" dirty="0" smtClean="0"/>
          </a:p>
          <a:p>
            <a:r>
              <a:rPr lang="en-GB" sz="2400" dirty="0" smtClean="0"/>
              <a:t>Indemnities to be provided to COLP and COFA in relation to penalties, costs and expenses </a:t>
            </a:r>
          </a:p>
          <a:p>
            <a:pPr marL="0" indent="0">
              <a:buNone/>
            </a:pPr>
            <a:endParaRPr lang="en-GB" sz="2400" dirty="0" smtClean="0"/>
          </a:p>
          <a:p>
            <a:r>
              <a:rPr lang="en-GB" sz="2400" dirty="0" smtClean="0"/>
              <a:t>COLP and COFA to be entitled to take independent advice at firm’s expense and which the firm and owners agree to accept and </a:t>
            </a:r>
            <a:r>
              <a:rPr lang="en-GB" sz="2400" dirty="0" smtClean="0"/>
              <a:t>implement</a:t>
            </a:r>
          </a:p>
          <a:p>
            <a:endParaRPr lang="en-GB" sz="2400" dirty="0" smtClean="0"/>
          </a:p>
          <a:p>
            <a:r>
              <a:rPr lang="en-GB" sz="2400" dirty="0" smtClean="0"/>
              <a:t>Sanctions </a:t>
            </a:r>
            <a:endParaRPr lang="en-GB" sz="2400" dirty="0"/>
          </a:p>
        </p:txBody>
      </p:sp>
    </p:spTree>
    <p:extLst>
      <p:ext uri="{BB962C8B-B14F-4D97-AF65-F5344CB8AC3E}">
        <p14:creationId xmlns:p14="http://schemas.microsoft.com/office/powerpoint/2010/main" val="702881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Governance continued</a:t>
            </a:r>
            <a:endParaRPr lang="en-GB" sz="2800" dirty="0"/>
          </a:p>
        </p:txBody>
      </p:sp>
      <p:sp>
        <p:nvSpPr>
          <p:cNvPr id="3" name="Content Placeholder 2"/>
          <p:cNvSpPr>
            <a:spLocks noGrp="1"/>
          </p:cNvSpPr>
          <p:nvPr>
            <p:ph idx="1"/>
          </p:nvPr>
        </p:nvSpPr>
        <p:spPr/>
        <p:txBody>
          <a:bodyPr>
            <a:normAutofit/>
          </a:bodyPr>
          <a:lstStyle/>
          <a:p>
            <a:r>
              <a:rPr lang="en-GB" sz="2400" dirty="0" smtClean="0"/>
              <a:t>Provision for the resolution of disputes between COLP / COFA and Management / Owners </a:t>
            </a:r>
          </a:p>
          <a:p>
            <a:pPr marL="0" indent="0">
              <a:buNone/>
            </a:pPr>
            <a:endParaRPr lang="en-GB" sz="2400" dirty="0" smtClean="0"/>
          </a:p>
          <a:p>
            <a:r>
              <a:rPr lang="en-GB" sz="2400" dirty="0" smtClean="0"/>
              <a:t>Incorporation of a whistle – blowing policy </a:t>
            </a:r>
          </a:p>
          <a:p>
            <a:pPr marL="0" indent="0">
              <a:buNone/>
            </a:pPr>
            <a:endParaRPr lang="en-GB" sz="2400" dirty="0" smtClean="0"/>
          </a:p>
          <a:p>
            <a:r>
              <a:rPr lang="en-GB" sz="2400" dirty="0" smtClean="0"/>
              <a:t>Provisions to deal with resignation of a COLP / COFA</a:t>
            </a:r>
          </a:p>
          <a:p>
            <a:pPr marL="0" indent="0">
              <a:buNone/>
            </a:pPr>
            <a:endParaRPr lang="en-GB" sz="2400" dirty="0" smtClean="0"/>
          </a:p>
          <a:p>
            <a:r>
              <a:rPr lang="en-GB" sz="2400" dirty="0" smtClean="0"/>
              <a:t>Appointment of a ‘deputy COLP’</a:t>
            </a:r>
            <a:endParaRPr lang="en-GB" sz="2400" dirty="0"/>
          </a:p>
        </p:txBody>
      </p:sp>
    </p:spTree>
    <p:extLst>
      <p:ext uri="{BB962C8B-B14F-4D97-AF65-F5344CB8AC3E}">
        <p14:creationId xmlns:p14="http://schemas.microsoft.com/office/powerpoint/2010/main" val="395474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Today’s session</a:t>
            </a:r>
            <a:endParaRPr lang="en-GB" sz="2800" dirty="0"/>
          </a:p>
        </p:txBody>
      </p:sp>
      <p:sp>
        <p:nvSpPr>
          <p:cNvPr id="3" name="Content Placeholder 2"/>
          <p:cNvSpPr>
            <a:spLocks noGrp="1"/>
          </p:cNvSpPr>
          <p:nvPr>
            <p:ph idx="1"/>
          </p:nvPr>
        </p:nvSpPr>
        <p:spPr/>
        <p:txBody>
          <a:bodyPr>
            <a:normAutofit/>
          </a:bodyPr>
          <a:lstStyle/>
          <a:p>
            <a:pPr marL="514350" indent="-514350">
              <a:buAutoNum type="arabicPeriod"/>
            </a:pPr>
            <a:r>
              <a:rPr lang="en-GB" sz="2400" dirty="0" smtClean="0"/>
              <a:t>Balancing the duties of COLPs and COFAs to their firms and to the SRA</a:t>
            </a:r>
          </a:p>
          <a:p>
            <a:pPr marL="514350" indent="-514350">
              <a:buAutoNum type="arabicPeriod"/>
            </a:pPr>
            <a:endParaRPr lang="en-GB" sz="2400" dirty="0" smtClean="0"/>
          </a:p>
          <a:p>
            <a:pPr marL="514350" indent="-514350">
              <a:buAutoNum type="arabicPeriod"/>
            </a:pPr>
            <a:r>
              <a:rPr lang="en-GB" sz="2400" dirty="0" smtClean="0"/>
              <a:t>Governance arrangements to try to reconcile these</a:t>
            </a:r>
          </a:p>
        </p:txBody>
      </p:sp>
    </p:spTree>
    <p:extLst>
      <p:ext uri="{BB962C8B-B14F-4D97-AF65-F5344CB8AC3E}">
        <p14:creationId xmlns:p14="http://schemas.microsoft.com/office/powerpoint/2010/main" val="3119996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62474"/>
          </a:xfrm>
        </p:spPr>
        <p:txBody>
          <a:bodyPr/>
          <a:lstStyle/>
          <a:p>
            <a:pPr algn="l"/>
            <a:r>
              <a:rPr lang="en-GB" dirty="0" smtClean="0"/>
              <a:t>Any questions?</a:t>
            </a:r>
            <a:endParaRPr lang="en-GB" dirty="0"/>
          </a:p>
        </p:txBody>
      </p:sp>
    </p:spTree>
    <p:extLst>
      <p:ext uri="{BB962C8B-B14F-4D97-AF65-F5344CB8AC3E}">
        <p14:creationId xmlns:p14="http://schemas.microsoft.com/office/powerpoint/2010/main" val="412564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2"/>
            <a:ext cx="8064896" cy="985375"/>
          </a:xfrm>
        </p:spPr>
        <p:txBody>
          <a:bodyPr>
            <a:noAutofit/>
          </a:bodyPr>
          <a:lstStyle/>
          <a:p>
            <a:pPr algn="l"/>
            <a:r>
              <a:rPr lang="en-GB" sz="2400" dirty="0" smtClean="0"/>
              <a:t/>
            </a:r>
            <a:br>
              <a:rPr lang="en-GB" sz="2400" dirty="0" smtClean="0"/>
            </a:br>
            <a:r>
              <a:rPr lang="en-GB" sz="2400" dirty="0" smtClean="0"/>
              <a:t>Do your COLP and COFA know </a:t>
            </a:r>
            <a:r>
              <a:rPr lang="en-GB" sz="2400" dirty="0" smtClean="0">
                <a:latin typeface="Calibri" panose="020F0502020204030204" pitchFamily="34" charset="0"/>
                <a:cs typeface="Arial" pitchFamily="34" charset="0"/>
              </a:rPr>
              <a:t>what is expected of them?</a:t>
            </a:r>
            <a:endParaRPr lang="en-GB" sz="2400" dirty="0">
              <a:latin typeface="Calibri" panose="020F0502020204030204" pitchFamily="34" charset="0"/>
              <a:cs typeface="Arial" pitchFamily="34" charset="0"/>
            </a:endParaRPr>
          </a:p>
        </p:txBody>
      </p:sp>
      <p:sp>
        <p:nvSpPr>
          <p:cNvPr id="3" name="Subtitle 2"/>
          <p:cNvSpPr>
            <a:spLocks noGrp="1"/>
          </p:cNvSpPr>
          <p:nvPr>
            <p:ph type="subTitle" idx="1"/>
          </p:nvPr>
        </p:nvSpPr>
        <p:spPr>
          <a:xfrm>
            <a:off x="899592" y="1916832"/>
            <a:ext cx="7560840" cy="3720413"/>
          </a:xfrm>
        </p:spPr>
        <p:txBody>
          <a:bodyPr>
            <a:normAutofit fontScale="25000" lnSpcReduction="20000"/>
          </a:bodyPr>
          <a:lstStyle/>
          <a:p>
            <a:endParaRPr lang="en-GB" sz="2000" dirty="0" smtClean="0">
              <a:solidFill>
                <a:schemeClr val="tx1"/>
              </a:solidFill>
            </a:endParaRPr>
          </a:p>
          <a:p>
            <a:pPr algn="l"/>
            <a:endParaRPr lang="en-GB" sz="6400" dirty="0">
              <a:solidFill>
                <a:schemeClr val="tx1"/>
              </a:solidFill>
            </a:endParaRPr>
          </a:p>
          <a:p>
            <a:pPr algn="l"/>
            <a:r>
              <a:rPr lang="en-GB" sz="6400" b="1" i="1" dirty="0" smtClean="0">
                <a:solidFill>
                  <a:schemeClr val="tx1"/>
                </a:solidFill>
              </a:rPr>
              <a:t>“We will expect ……. the COLP to be completely on top of risk and compliance in your firm”  </a:t>
            </a:r>
          </a:p>
          <a:p>
            <a:pPr algn="l"/>
            <a:endParaRPr lang="en-GB" sz="6400" dirty="0" smtClean="0">
              <a:solidFill>
                <a:schemeClr val="tx1"/>
              </a:solidFill>
            </a:endParaRPr>
          </a:p>
          <a:p>
            <a:pPr algn="l"/>
            <a:r>
              <a:rPr lang="en-GB" sz="6400" dirty="0" smtClean="0">
                <a:solidFill>
                  <a:schemeClr val="tx1"/>
                </a:solidFill>
              </a:rPr>
              <a:t>Do they have an in-depth </a:t>
            </a:r>
            <a:r>
              <a:rPr lang="en-GB" sz="6400" b="1" dirty="0" smtClean="0">
                <a:solidFill>
                  <a:schemeClr val="tx1"/>
                </a:solidFill>
              </a:rPr>
              <a:t>working knowledge </a:t>
            </a:r>
            <a:r>
              <a:rPr lang="en-GB" sz="6400" dirty="0" smtClean="0">
                <a:solidFill>
                  <a:schemeClr val="tx1"/>
                </a:solidFill>
              </a:rPr>
              <a:t>of the SRA Handbook?</a:t>
            </a:r>
          </a:p>
          <a:p>
            <a:pPr algn="l"/>
            <a:endParaRPr lang="en-GB" sz="6400" dirty="0" smtClean="0">
              <a:solidFill>
                <a:schemeClr val="tx1"/>
              </a:solidFill>
            </a:endParaRPr>
          </a:p>
          <a:p>
            <a:pPr algn="l"/>
            <a:r>
              <a:rPr lang="en-GB" sz="6400" dirty="0" smtClean="0">
                <a:solidFill>
                  <a:schemeClr val="tx1"/>
                </a:solidFill>
              </a:rPr>
              <a:t>How much</a:t>
            </a:r>
            <a:r>
              <a:rPr lang="en-GB" sz="6400" b="1" dirty="0" smtClean="0">
                <a:solidFill>
                  <a:schemeClr val="tx1"/>
                </a:solidFill>
              </a:rPr>
              <a:t> time </a:t>
            </a:r>
            <a:r>
              <a:rPr lang="en-GB" sz="6400" dirty="0" smtClean="0">
                <a:solidFill>
                  <a:schemeClr val="tx1"/>
                </a:solidFill>
              </a:rPr>
              <a:t>do they devote to the roles?</a:t>
            </a:r>
          </a:p>
          <a:p>
            <a:pPr algn="l"/>
            <a:endParaRPr lang="en-GB" sz="6400" dirty="0" smtClean="0">
              <a:solidFill>
                <a:schemeClr val="tx1"/>
              </a:solidFill>
            </a:endParaRPr>
          </a:p>
          <a:p>
            <a:pPr algn="l"/>
            <a:r>
              <a:rPr lang="en-GB" sz="6400" dirty="0" smtClean="0">
                <a:solidFill>
                  <a:schemeClr val="tx1"/>
                </a:solidFill>
              </a:rPr>
              <a:t>Have they now put in place</a:t>
            </a:r>
            <a:r>
              <a:rPr lang="en-GB" sz="6400" b="1" dirty="0" smtClean="0">
                <a:solidFill>
                  <a:schemeClr val="tx1"/>
                </a:solidFill>
              </a:rPr>
              <a:t> effective </a:t>
            </a:r>
            <a:r>
              <a:rPr lang="en-GB" sz="6400" dirty="0" smtClean="0">
                <a:solidFill>
                  <a:schemeClr val="tx1"/>
                </a:solidFill>
              </a:rPr>
              <a:t>systems and controls to ensure compliance?</a:t>
            </a:r>
          </a:p>
          <a:p>
            <a:pPr algn="l"/>
            <a:endParaRPr lang="en-GB" sz="6400" dirty="0" smtClean="0">
              <a:solidFill>
                <a:schemeClr val="tx1"/>
              </a:solidFill>
            </a:endParaRPr>
          </a:p>
          <a:p>
            <a:pPr algn="l"/>
            <a:r>
              <a:rPr lang="en-GB" sz="6400" dirty="0" smtClean="0">
                <a:solidFill>
                  <a:schemeClr val="tx1"/>
                </a:solidFill>
              </a:rPr>
              <a:t>How will they </a:t>
            </a:r>
            <a:r>
              <a:rPr lang="en-GB" sz="6400" b="1" dirty="0" smtClean="0">
                <a:solidFill>
                  <a:schemeClr val="tx1"/>
                </a:solidFill>
              </a:rPr>
              <a:t>monitor</a:t>
            </a:r>
            <a:r>
              <a:rPr lang="en-GB" sz="6400" dirty="0" smtClean="0">
                <a:solidFill>
                  <a:schemeClr val="tx1"/>
                </a:solidFill>
              </a:rPr>
              <a:t> your firm’s compliance?</a:t>
            </a:r>
          </a:p>
          <a:p>
            <a:pPr algn="l"/>
            <a:r>
              <a:rPr lang="en-GB" sz="6400" dirty="0" smtClean="0">
                <a:solidFill>
                  <a:schemeClr val="tx1"/>
                </a:solidFill>
              </a:rPr>
              <a:t> </a:t>
            </a:r>
          </a:p>
          <a:p>
            <a:pPr algn="l"/>
            <a:r>
              <a:rPr lang="en-GB" sz="6400" dirty="0" smtClean="0">
                <a:solidFill>
                  <a:schemeClr val="tx1"/>
                </a:solidFill>
              </a:rPr>
              <a:t>How will they </a:t>
            </a:r>
            <a:r>
              <a:rPr lang="en-GB" sz="6400" b="1" dirty="0" smtClean="0">
                <a:solidFill>
                  <a:schemeClr val="tx1"/>
                </a:solidFill>
              </a:rPr>
              <a:t>demonstrate</a:t>
            </a:r>
            <a:r>
              <a:rPr lang="en-GB" sz="6400" dirty="0" smtClean="0">
                <a:solidFill>
                  <a:schemeClr val="tx1"/>
                </a:solidFill>
              </a:rPr>
              <a:t> your firm’s compliance?</a:t>
            </a:r>
          </a:p>
          <a:p>
            <a:pPr>
              <a:buFont typeface="Arial" pitchFamily="34" charset="0"/>
              <a:buChar char="•"/>
            </a:pPr>
            <a:endParaRPr lang="en-GB" dirty="0" smtClean="0"/>
          </a:p>
          <a:p>
            <a:pPr>
              <a:buFont typeface="Arial" pitchFamily="34" charset="0"/>
              <a:buChar char="•"/>
            </a:pPr>
            <a:endParaRPr lang="en-GB" dirty="0"/>
          </a:p>
        </p:txBody>
      </p:sp>
      <p:sp>
        <p:nvSpPr>
          <p:cNvPr id="7" name="Rectangle 6"/>
          <p:cNvSpPr/>
          <p:nvPr/>
        </p:nvSpPr>
        <p:spPr>
          <a:xfrm>
            <a:off x="1115616" y="2628781"/>
            <a:ext cx="7056784" cy="400110"/>
          </a:xfrm>
          <a:prstGeom prst="rect">
            <a:avLst/>
          </a:prstGeom>
        </p:spPr>
        <p:txBody>
          <a:bodyPr wrap="square">
            <a:spAutoFit/>
          </a:bodyPr>
          <a:lstStyle/>
          <a:p>
            <a:endParaRPr lang="en-GB" sz="2000" dirty="0"/>
          </a:p>
        </p:txBody>
      </p:sp>
    </p:spTree>
    <p:extLst>
      <p:ext uri="{BB962C8B-B14F-4D97-AF65-F5344CB8AC3E}">
        <p14:creationId xmlns:p14="http://schemas.microsoft.com/office/powerpoint/2010/main" val="1764099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Potential conflicts?</a:t>
            </a:r>
            <a:endParaRPr lang="en-GB" sz="2800" dirty="0"/>
          </a:p>
        </p:txBody>
      </p:sp>
      <p:sp>
        <p:nvSpPr>
          <p:cNvPr id="3" name="Content Placeholder 2"/>
          <p:cNvSpPr>
            <a:spLocks noGrp="1"/>
          </p:cNvSpPr>
          <p:nvPr>
            <p:ph idx="1"/>
          </p:nvPr>
        </p:nvSpPr>
        <p:spPr/>
        <p:txBody>
          <a:bodyPr>
            <a:normAutofit/>
          </a:bodyPr>
          <a:lstStyle/>
          <a:p>
            <a:pPr>
              <a:buNone/>
            </a:pPr>
            <a:r>
              <a:rPr lang="en-GB" sz="2400" i="1" dirty="0" smtClean="0"/>
              <a:t>‘Approved role – holders will act as “guardians” for managing </a:t>
            </a:r>
          </a:p>
          <a:p>
            <a:pPr>
              <a:buNone/>
            </a:pPr>
            <a:r>
              <a:rPr lang="en-GB" sz="2400" i="1" dirty="0" smtClean="0"/>
              <a:t>risk within their individual businesses’</a:t>
            </a:r>
          </a:p>
          <a:p>
            <a:pPr>
              <a:buNone/>
            </a:pPr>
            <a:r>
              <a:rPr lang="en-GB" sz="2000" dirty="0" smtClean="0"/>
              <a:t>SRA Update – 12 December 2012</a:t>
            </a:r>
          </a:p>
          <a:p>
            <a:pPr>
              <a:buNone/>
            </a:pPr>
            <a:endParaRPr lang="en-GB" sz="2400" dirty="0" smtClean="0"/>
          </a:p>
          <a:p>
            <a:pPr>
              <a:buNone/>
            </a:pPr>
            <a:r>
              <a:rPr lang="en-GB" sz="2400" dirty="0" smtClean="0"/>
              <a:t>“</a:t>
            </a:r>
            <a:r>
              <a:rPr lang="en-GB" sz="2400" dirty="0"/>
              <a:t>guardians” for whom? </a:t>
            </a:r>
          </a:p>
          <a:p>
            <a:pPr>
              <a:buNone/>
            </a:pPr>
            <a:endParaRPr lang="en-GB" sz="2400" dirty="0" smtClean="0"/>
          </a:p>
          <a:p>
            <a:pPr>
              <a:buNone/>
            </a:pPr>
            <a:r>
              <a:rPr lang="en-GB" sz="2400" dirty="0" smtClean="0"/>
              <a:t>Effective performance of COLP and COFA roles </a:t>
            </a:r>
          </a:p>
          <a:p>
            <a:pPr>
              <a:buNone/>
            </a:pPr>
            <a:r>
              <a:rPr lang="en-GB" sz="2400" dirty="0" smtClean="0"/>
              <a:t>Vs </a:t>
            </a:r>
          </a:p>
          <a:p>
            <a:pPr>
              <a:buNone/>
            </a:pPr>
            <a:r>
              <a:rPr lang="en-GB" sz="2400" dirty="0" smtClean="0"/>
              <a:t>Internal relationships</a:t>
            </a:r>
            <a:endParaRPr lang="en-GB" sz="2400" dirty="0"/>
          </a:p>
        </p:txBody>
      </p:sp>
    </p:spTree>
    <p:extLst>
      <p:ext uri="{BB962C8B-B14F-4D97-AF65-F5344CB8AC3E}">
        <p14:creationId xmlns:p14="http://schemas.microsoft.com/office/powerpoint/2010/main" val="262165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The ‘independent’ role of a COLP</a:t>
            </a:r>
            <a:endParaRPr lang="en-GB" sz="2800" dirty="0"/>
          </a:p>
        </p:txBody>
      </p:sp>
      <p:sp>
        <p:nvSpPr>
          <p:cNvPr id="3" name="Content Placeholder 2"/>
          <p:cNvSpPr>
            <a:spLocks noGrp="1"/>
          </p:cNvSpPr>
          <p:nvPr>
            <p:ph idx="1"/>
          </p:nvPr>
        </p:nvSpPr>
        <p:spPr/>
        <p:txBody>
          <a:bodyPr>
            <a:normAutofit/>
          </a:bodyPr>
          <a:lstStyle/>
          <a:p>
            <a:pPr marL="0" indent="0">
              <a:buNone/>
            </a:pPr>
            <a:r>
              <a:rPr lang="en-GB" sz="1800" i="1" dirty="0" smtClean="0"/>
              <a:t>As </a:t>
            </a:r>
            <a:r>
              <a:rPr lang="en-GB" sz="1800" i="1" dirty="0"/>
              <a:t>well as evidence about the candidate, the Suitability Test takes into account evidence about the honesty and integrity of a person that the candidate is related to, affiliated with, or acts together with where the SRA has reason to believe that that person may have an influence over the way in which the candidate will exercise their </a:t>
            </a:r>
            <a:r>
              <a:rPr lang="en-GB" sz="1800" i="1" dirty="0" smtClean="0"/>
              <a:t>role </a:t>
            </a:r>
            <a:endParaRPr lang="en-GB" sz="1800" dirty="0"/>
          </a:p>
          <a:p>
            <a:pPr marL="0" indent="0">
              <a:buNone/>
            </a:pPr>
            <a:r>
              <a:rPr lang="en-GB" sz="1800" dirty="0" smtClean="0"/>
              <a:t>Guidance notes to Rule 15 Authorisation Rules</a:t>
            </a:r>
          </a:p>
          <a:p>
            <a:pPr marL="0" indent="0">
              <a:buNone/>
            </a:pPr>
            <a:endParaRPr lang="en-GB" sz="1800" dirty="0"/>
          </a:p>
          <a:p>
            <a:r>
              <a:rPr lang="en-GB" sz="1800" dirty="0" smtClean="0"/>
              <a:t>A COLP must be and be seen to be independent and be able to act independently</a:t>
            </a:r>
          </a:p>
          <a:p>
            <a:endParaRPr lang="en-GB" sz="1800" dirty="0"/>
          </a:p>
          <a:p>
            <a:r>
              <a:rPr lang="en-GB" sz="1800" dirty="0" smtClean="0"/>
              <a:t>Understandable in an ABS – but in a traditional law firm?</a:t>
            </a:r>
            <a:endParaRPr lang="en-GB" sz="1800" dirty="0"/>
          </a:p>
        </p:txBody>
      </p:sp>
    </p:spTree>
    <p:extLst>
      <p:ext uri="{BB962C8B-B14F-4D97-AF65-F5344CB8AC3E}">
        <p14:creationId xmlns:p14="http://schemas.microsoft.com/office/powerpoint/2010/main" val="201441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‘Independent’ of Management?</a:t>
            </a:r>
            <a:endParaRPr lang="en-GB" sz="2800" dirty="0"/>
          </a:p>
        </p:txBody>
      </p:sp>
      <p:sp>
        <p:nvSpPr>
          <p:cNvPr id="5" name="Content Placeholder 4"/>
          <p:cNvSpPr>
            <a:spLocks noGrp="1"/>
          </p:cNvSpPr>
          <p:nvPr>
            <p:ph idx="1"/>
          </p:nvPr>
        </p:nvSpPr>
        <p:spPr/>
        <p:txBody>
          <a:bodyPr>
            <a:normAutofit/>
          </a:bodyPr>
          <a:lstStyle/>
          <a:p>
            <a:r>
              <a:rPr lang="en-GB" sz="2400" dirty="0" smtClean="0"/>
              <a:t>A COLP must be and must be seen to be independent and be able to act independently</a:t>
            </a:r>
          </a:p>
          <a:p>
            <a:endParaRPr lang="en-GB" sz="2400" dirty="0"/>
          </a:p>
          <a:p>
            <a:r>
              <a:rPr lang="en-GB" sz="2400" i="1" dirty="0" smtClean="0"/>
              <a:t>‘I would caution against making your Senior or Managing Partner your COLP’</a:t>
            </a:r>
          </a:p>
          <a:p>
            <a:pPr>
              <a:buNone/>
            </a:pPr>
            <a:r>
              <a:rPr lang="en-GB" sz="2000" dirty="0" smtClean="0"/>
              <a:t>      Samantha Barras – Executive director SRA, December 2011</a:t>
            </a:r>
          </a:p>
          <a:p>
            <a:pPr>
              <a:buNone/>
            </a:pPr>
            <a:endParaRPr lang="en-GB" sz="2400" dirty="0"/>
          </a:p>
          <a:p>
            <a:r>
              <a:rPr lang="en-GB" sz="2400" dirty="0" smtClean="0"/>
              <a:t>But for small firms? </a:t>
            </a:r>
            <a:endParaRPr lang="en-GB" sz="2400" dirty="0"/>
          </a:p>
        </p:txBody>
      </p:sp>
    </p:spTree>
    <p:extLst>
      <p:ext uri="{BB962C8B-B14F-4D97-AF65-F5344CB8AC3E}">
        <p14:creationId xmlns:p14="http://schemas.microsoft.com/office/powerpoint/2010/main" val="284850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‘Independence’ of role </a:t>
            </a:r>
            <a:endParaRPr lang="en-GB" sz="2800" dirty="0"/>
          </a:p>
        </p:txBody>
      </p:sp>
      <p:sp>
        <p:nvSpPr>
          <p:cNvPr id="5" name="Content Placeholder 4"/>
          <p:cNvSpPr>
            <a:spLocks noGrp="1"/>
          </p:cNvSpPr>
          <p:nvPr>
            <p:ph idx="1"/>
          </p:nvPr>
        </p:nvSpPr>
        <p:spPr/>
        <p:txBody>
          <a:bodyPr>
            <a:normAutofit/>
          </a:bodyPr>
          <a:lstStyle/>
          <a:p>
            <a:pPr>
              <a:buNone/>
            </a:pPr>
            <a:endParaRPr lang="en-GB" sz="2400" dirty="0" smtClean="0"/>
          </a:p>
          <a:p>
            <a:pPr>
              <a:buNone/>
            </a:pPr>
            <a:r>
              <a:rPr lang="en-GB" sz="2400" dirty="0" smtClean="0"/>
              <a:t> -From Management (if not part of the management team); </a:t>
            </a:r>
          </a:p>
          <a:p>
            <a:pPr>
              <a:buNone/>
            </a:pPr>
            <a:endParaRPr lang="en-GB" sz="2400" dirty="0" smtClean="0"/>
          </a:p>
          <a:p>
            <a:pPr>
              <a:buNone/>
            </a:pPr>
            <a:r>
              <a:rPr lang="en-GB" sz="2400" dirty="0" smtClean="0"/>
              <a:t> - and if part of the management team?</a:t>
            </a:r>
          </a:p>
          <a:p>
            <a:pPr>
              <a:buNone/>
            </a:pPr>
            <a:r>
              <a:rPr lang="en-GB" sz="2400" dirty="0" smtClean="0"/>
              <a:t> </a:t>
            </a:r>
            <a:endParaRPr lang="en-GB" sz="2400" dirty="0" smtClean="0"/>
          </a:p>
          <a:p>
            <a:pPr>
              <a:buNone/>
            </a:pPr>
            <a:r>
              <a:rPr lang="en-GB" sz="2400" dirty="0" smtClean="0"/>
              <a:t>- From partners, members or other owners of the firm  </a:t>
            </a:r>
            <a:endParaRPr lang="en-GB" sz="2400" dirty="0"/>
          </a:p>
        </p:txBody>
      </p:sp>
    </p:spTree>
    <p:extLst>
      <p:ext uri="{BB962C8B-B14F-4D97-AF65-F5344CB8AC3E}">
        <p14:creationId xmlns:p14="http://schemas.microsoft.com/office/powerpoint/2010/main" val="2104149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If not part of Management</a:t>
            </a:r>
            <a:endParaRPr lang="en-GB" sz="2800" dirty="0"/>
          </a:p>
        </p:txBody>
      </p:sp>
      <p:sp>
        <p:nvSpPr>
          <p:cNvPr id="3" name="Content Placeholder 2"/>
          <p:cNvSpPr>
            <a:spLocks noGrp="1"/>
          </p:cNvSpPr>
          <p:nvPr>
            <p:ph idx="1"/>
          </p:nvPr>
        </p:nvSpPr>
        <p:spPr/>
        <p:txBody>
          <a:bodyPr>
            <a:normAutofit fontScale="92500"/>
          </a:bodyPr>
          <a:lstStyle/>
          <a:p>
            <a:r>
              <a:rPr lang="en-GB" sz="2400" dirty="0">
                <a:latin typeface="+mj-lt"/>
              </a:rPr>
              <a:t>Will </a:t>
            </a:r>
            <a:r>
              <a:rPr lang="en-GB" sz="2400" dirty="0" smtClean="0">
                <a:latin typeface="+mj-lt"/>
              </a:rPr>
              <a:t>need to be provided </a:t>
            </a:r>
            <a:r>
              <a:rPr lang="en-GB" sz="2400" dirty="0">
                <a:latin typeface="+mj-lt"/>
              </a:rPr>
              <a:t>with access to full information likely to impact on compliance and other </a:t>
            </a:r>
            <a:r>
              <a:rPr lang="en-GB" sz="2400" dirty="0" smtClean="0">
                <a:latin typeface="+mj-lt"/>
              </a:rPr>
              <a:t>risks</a:t>
            </a:r>
            <a:endParaRPr lang="en-GB" sz="2400" dirty="0">
              <a:latin typeface="+mj-lt"/>
            </a:endParaRPr>
          </a:p>
          <a:p>
            <a:pPr marL="0" indent="0">
              <a:buNone/>
            </a:pPr>
            <a:endParaRPr lang="en-GB" sz="2400" dirty="0"/>
          </a:p>
          <a:p>
            <a:r>
              <a:rPr lang="en-GB" sz="2400" dirty="0" smtClean="0"/>
              <a:t>Will need to be fully informed of all management decisions BEFORE implementation</a:t>
            </a:r>
          </a:p>
          <a:p>
            <a:pPr marL="0" indent="0">
              <a:buNone/>
            </a:pPr>
            <a:endParaRPr lang="en-GB" sz="2400" dirty="0" smtClean="0"/>
          </a:p>
          <a:p>
            <a:r>
              <a:rPr lang="en-GB" sz="2400" dirty="0" smtClean="0"/>
              <a:t>Will need adequate resource to fulfil the roles</a:t>
            </a:r>
          </a:p>
          <a:p>
            <a:endParaRPr lang="en-GB" sz="2400" dirty="0" smtClean="0"/>
          </a:p>
          <a:p>
            <a:r>
              <a:rPr lang="en-GB" sz="2400" dirty="0" smtClean="0"/>
              <a:t>Otherwise will not be able to perform the roles effectively</a:t>
            </a:r>
          </a:p>
          <a:p>
            <a:endParaRPr lang="en-GB" sz="2400" dirty="0" smtClean="0"/>
          </a:p>
          <a:p>
            <a:r>
              <a:rPr lang="en-GB" sz="2400" dirty="0" smtClean="0"/>
              <a:t>Minutes of all meetings – to demonstrate effective compliance</a:t>
            </a:r>
            <a:endParaRPr lang="en-GB" sz="2400" dirty="0"/>
          </a:p>
        </p:txBody>
      </p:sp>
    </p:spTree>
    <p:extLst>
      <p:ext uri="{BB962C8B-B14F-4D97-AF65-F5344CB8AC3E}">
        <p14:creationId xmlns:p14="http://schemas.microsoft.com/office/powerpoint/2010/main" val="334569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Areas of potential conflict?</a:t>
            </a:r>
            <a:endParaRPr lang="en-GB" sz="2800" dirty="0"/>
          </a:p>
        </p:txBody>
      </p:sp>
      <p:sp>
        <p:nvSpPr>
          <p:cNvPr id="3" name="Content Placeholder 2"/>
          <p:cNvSpPr>
            <a:spLocks noGrp="1"/>
          </p:cNvSpPr>
          <p:nvPr>
            <p:ph idx="1"/>
          </p:nvPr>
        </p:nvSpPr>
        <p:spPr/>
        <p:txBody>
          <a:bodyPr/>
          <a:lstStyle/>
          <a:p>
            <a:pPr marL="0" indent="0">
              <a:buNone/>
            </a:pPr>
            <a:r>
              <a:rPr lang="en-GB" sz="2400" dirty="0" smtClean="0"/>
              <a:t>Between COLP / COFA roles and owners / employees</a:t>
            </a:r>
          </a:p>
          <a:p>
            <a:pPr>
              <a:buNone/>
            </a:pPr>
            <a:r>
              <a:rPr lang="en-GB" sz="2400" dirty="0"/>
              <a:t> </a:t>
            </a:r>
            <a:r>
              <a:rPr lang="en-GB" sz="2400" dirty="0" smtClean="0"/>
              <a:t>  </a:t>
            </a:r>
          </a:p>
          <a:p>
            <a:r>
              <a:rPr lang="en-GB" sz="2400" dirty="0" smtClean="0"/>
              <a:t> failure to comply with procedures</a:t>
            </a:r>
          </a:p>
          <a:p>
            <a:pPr>
              <a:buNone/>
            </a:pPr>
            <a:r>
              <a:rPr lang="en-GB" sz="2400" dirty="0"/>
              <a:t> </a:t>
            </a:r>
            <a:r>
              <a:rPr lang="en-GB" sz="2400" dirty="0" smtClean="0"/>
              <a:t>  </a:t>
            </a:r>
          </a:p>
          <a:p>
            <a:r>
              <a:rPr lang="en-GB" sz="2400" dirty="0" smtClean="0"/>
              <a:t>unwillingness to be managed</a:t>
            </a:r>
          </a:p>
          <a:p>
            <a:pPr marL="0" indent="0">
              <a:buNone/>
            </a:pPr>
            <a:endParaRPr lang="en-GB" sz="2400" dirty="0"/>
          </a:p>
        </p:txBody>
      </p:sp>
    </p:spTree>
    <p:extLst>
      <p:ext uri="{BB962C8B-B14F-4D97-AF65-F5344CB8AC3E}">
        <p14:creationId xmlns:p14="http://schemas.microsoft.com/office/powerpoint/2010/main" val="255040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944</Words>
  <Application>Microsoft Office PowerPoint</Application>
  <PresentationFormat>On-screen Show (4:3)</PresentationFormat>
  <Paragraphs>149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Conflicts for COLPs and COFAs </vt:lpstr>
      <vt:lpstr>Today’s session</vt:lpstr>
      <vt:lpstr> Do your COLP and COFA know what is expected of them?</vt:lpstr>
      <vt:lpstr>Potential conflicts?</vt:lpstr>
      <vt:lpstr>The ‘independent’ role of a COLP</vt:lpstr>
      <vt:lpstr>‘Independent’ of Management?</vt:lpstr>
      <vt:lpstr>‘Independence’ of role </vt:lpstr>
      <vt:lpstr>If not part of Management</vt:lpstr>
      <vt:lpstr>Areas of potential conflict?</vt:lpstr>
      <vt:lpstr>“That’s a great idea  …for the rest of you!” </vt:lpstr>
      <vt:lpstr>Failures to follow procedures frequently identified by file reviews  </vt:lpstr>
      <vt:lpstr>Areas of potential conflict? </vt:lpstr>
      <vt:lpstr>Obligations to report breaches – in the case of a recognised body </vt:lpstr>
      <vt:lpstr>Obligations to report breaches – in the case of a licensed body (e.g. an ABS)</vt:lpstr>
      <vt:lpstr>Obligations to report where....</vt:lpstr>
      <vt:lpstr>Role of COLP / COFA should be pro - active</vt:lpstr>
      <vt:lpstr>Review governance arrangements</vt:lpstr>
      <vt:lpstr>Governance continued</vt:lpstr>
      <vt:lpstr>Governance continued</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COLPs and COFAs – conflicts, governance and financial stability </dc:title>
  <dc:creator>Peter</dc:creator>
  <cp:lastModifiedBy>Peter</cp:lastModifiedBy>
  <cp:revision>12</cp:revision>
  <dcterms:created xsi:type="dcterms:W3CDTF">2013-11-14T18:02:00Z</dcterms:created>
  <dcterms:modified xsi:type="dcterms:W3CDTF">2013-11-15T09:27:26Z</dcterms:modified>
</cp:coreProperties>
</file>